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0" r:id="rId2"/>
    <p:sldId id="300" r:id="rId3"/>
    <p:sldId id="309" r:id="rId4"/>
    <p:sldId id="299" r:id="rId5"/>
    <p:sldId id="308" r:id="rId6"/>
    <p:sldId id="301" r:id="rId7"/>
    <p:sldId id="304" r:id="rId8"/>
    <p:sldId id="306" r:id="rId9"/>
    <p:sldId id="310" r:id="rId10"/>
    <p:sldId id="307" r:id="rId11"/>
    <p:sldId id="29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21635-F2DD-7058-33E2-9AC58C6DFBF1}" v="6" dt="2024-02-09T18:08:24.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94"/>
  </p:normalViewPr>
  <p:slideViewPr>
    <p:cSldViewPr snapToGrid="0" snapToObjects="1">
      <p:cViewPr>
        <p:scale>
          <a:sx n="126" d="100"/>
          <a:sy n="126" d="100"/>
        </p:scale>
        <p:origin x="1424"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10DD1-08FA-D94E-B9FA-98793272523B}" type="datetimeFigureOut">
              <a:rPr lang="en-US" smtClean="0"/>
              <a:t>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C3317E-BAA1-7C4E-AF28-50FD79DFD3E0}" type="slidenum">
              <a:rPr lang="en-US" smtClean="0"/>
              <a:t>‹#›</a:t>
            </a:fld>
            <a:endParaRPr lang="en-US"/>
          </a:p>
        </p:txBody>
      </p:sp>
    </p:spTree>
    <p:extLst>
      <p:ext uri="{BB962C8B-B14F-4D97-AF65-F5344CB8AC3E}">
        <p14:creationId xmlns:p14="http://schemas.microsoft.com/office/powerpoint/2010/main" val="3114341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Rectangle 1"/>
          <p:cNvSpPr/>
          <p:nvPr userDrawn="1"/>
        </p:nvSpPr>
        <p:spPr>
          <a:xfrm>
            <a:off x="268011" y="1757855"/>
            <a:ext cx="8707821" cy="4953000"/>
          </a:xfrm>
          <a:prstGeom prst="rect">
            <a:avLst/>
          </a:prstGeom>
          <a:solidFill>
            <a:srgbClr val="00133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sz="quarter" idx="12" hasCustomPrompt="1"/>
          </p:nvPr>
        </p:nvSpPr>
        <p:spPr>
          <a:xfrm>
            <a:off x="1447800" y="152400"/>
            <a:ext cx="7315200" cy="609600"/>
          </a:xfrm>
          <a:noFill/>
          <a:ln>
            <a:noFill/>
          </a:ln>
        </p:spPr>
        <p:txBody>
          <a:bodyPr lIns="0" tIns="0" rIns="0" bIns="0"/>
          <a:lstStyle>
            <a:lvl1pPr marL="0" indent="0">
              <a:buNone/>
              <a:defRPr b="1" baseline="0"/>
            </a:lvl1pPr>
          </a:lstStyle>
          <a:p>
            <a:pPr lvl="0"/>
            <a:r>
              <a:rPr lang="en-US" dirty="0"/>
              <a:t>NJROTC and Your Future</a:t>
            </a:r>
          </a:p>
        </p:txBody>
      </p:sp>
      <p:sp>
        <p:nvSpPr>
          <p:cNvPr id="9" name="Text Placeholder 2"/>
          <p:cNvSpPr>
            <a:spLocks noGrp="1"/>
          </p:cNvSpPr>
          <p:nvPr>
            <p:ph type="body" sz="quarter" idx="13" hasCustomPrompt="1"/>
          </p:nvPr>
        </p:nvSpPr>
        <p:spPr>
          <a:xfrm>
            <a:off x="1447800" y="762000"/>
            <a:ext cx="5410200" cy="609600"/>
          </a:xfrm>
          <a:noFill/>
          <a:ln>
            <a:noFill/>
          </a:ln>
        </p:spPr>
        <p:txBody>
          <a:bodyPr lIns="0" tIns="0" rIns="0" bIns="0">
            <a:normAutofit/>
          </a:bodyPr>
          <a:lstStyle>
            <a:lvl1pPr marL="0" indent="0">
              <a:buNone/>
              <a:defRPr sz="3200" b="0">
                <a:solidFill>
                  <a:srgbClr val="FFC000"/>
                </a:solidFill>
              </a:defRPr>
            </a:lvl1pPr>
          </a:lstStyle>
          <a:p>
            <a:pPr lvl="0"/>
            <a:r>
              <a:rPr lang="en-US" dirty="0"/>
              <a:t>Introduction to NJROTC Program</a:t>
            </a:r>
          </a:p>
        </p:txBody>
      </p:sp>
    </p:spTree>
    <p:extLst>
      <p:ext uri="{BB962C8B-B14F-4D97-AF65-F5344CB8AC3E}">
        <p14:creationId xmlns:p14="http://schemas.microsoft.com/office/powerpoint/2010/main" val="222464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103716"/>
          </a:xfrm>
        </p:spPr>
        <p:txBody>
          <a:bodyPr>
            <a:normAutofit fontScale="90000"/>
          </a:bodyPr>
          <a:lstStyle/>
          <a:p>
            <a:br>
              <a:rPr lang="en-US" dirty="0">
                <a:solidFill>
                  <a:srgbClr val="E46C0A"/>
                </a:solidFill>
                <a:latin typeface="Adobe Garamond Pro"/>
                <a:cs typeface="Adobe Garamond Pro"/>
              </a:rPr>
            </a:br>
            <a:br>
              <a:rPr lang="en-US" dirty="0">
                <a:solidFill>
                  <a:srgbClr val="E46C0A"/>
                </a:solidFill>
                <a:latin typeface="Adobe Garamond Pro"/>
                <a:cs typeface="Adobe Garamond Pro"/>
              </a:rPr>
            </a:br>
            <a:br>
              <a:rPr lang="en-US" dirty="0">
                <a:solidFill>
                  <a:srgbClr val="E46C0A"/>
                </a:solidFill>
                <a:latin typeface="Adobe Garamond Pro"/>
                <a:cs typeface="Adobe Garamond Pro"/>
              </a:rPr>
            </a:br>
            <a:r>
              <a:rPr lang="en-US" dirty="0">
                <a:solidFill>
                  <a:srgbClr val="E46C0A"/>
                </a:solidFill>
                <a:latin typeface="Adobe Garamond Pro"/>
                <a:cs typeface="Adobe Garamond Pro"/>
              </a:rPr>
              <a:t>ORANGE HIGH SCHOOL</a:t>
            </a:r>
            <a:br>
              <a:rPr lang="en-US" dirty="0">
                <a:solidFill>
                  <a:srgbClr val="E46C0A"/>
                </a:solidFill>
                <a:latin typeface="Adobe Garamond Pro"/>
                <a:cs typeface="Adobe Garamond Pro"/>
              </a:rPr>
            </a:br>
            <a:r>
              <a:rPr lang="en-US" sz="6700" dirty="0">
                <a:solidFill>
                  <a:srgbClr val="E46C0A"/>
                </a:solidFill>
                <a:latin typeface="Britannic Bold"/>
                <a:cs typeface="Britannic Bold"/>
              </a:rPr>
              <a:t>NJROTC</a:t>
            </a:r>
            <a:br>
              <a:rPr lang="en-US" sz="6700" dirty="0">
                <a:solidFill>
                  <a:srgbClr val="E46C0A"/>
                </a:solidFill>
                <a:latin typeface="Britannic Bold"/>
                <a:cs typeface="Britannic Bold"/>
              </a:rPr>
            </a:br>
            <a:br>
              <a:rPr lang="en-US" dirty="0">
                <a:solidFill>
                  <a:srgbClr val="E46C0A"/>
                </a:solidFill>
                <a:latin typeface="Avenir Book"/>
                <a:cs typeface="Avenir Book"/>
              </a:rPr>
            </a:br>
            <a:br>
              <a:rPr lang="en-US" dirty="0">
                <a:solidFill>
                  <a:srgbClr val="E46C0A"/>
                </a:solidFill>
                <a:latin typeface="Avenir Book"/>
                <a:cs typeface="Avenir Book"/>
              </a:rPr>
            </a:br>
            <a:endParaRPr lang="en-US" dirty="0">
              <a:solidFill>
                <a:srgbClr val="E46C0A"/>
              </a:solidFill>
              <a:latin typeface="Avenir Book"/>
              <a:cs typeface="Avenir Book"/>
            </a:endParaRPr>
          </a:p>
        </p:txBody>
      </p:sp>
      <p:pic>
        <p:nvPicPr>
          <p:cNvPr id="4" name="Picture 3" descr="logo_njrotc_lowre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28574" y="2588473"/>
            <a:ext cx="2286852" cy="2286852"/>
          </a:xfrm>
          <a:prstGeom prst="rect">
            <a:avLst/>
          </a:prstGeom>
        </p:spPr>
      </p:pic>
      <p:sp>
        <p:nvSpPr>
          <p:cNvPr id="3" name="TextBox 2">
            <a:extLst>
              <a:ext uri="{FF2B5EF4-FFF2-40B4-BE49-F238E27FC236}">
                <a16:creationId xmlns:a16="http://schemas.microsoft.com/office/drawing/2014/main" id="{CC2AE176-4203-6148-A51D-1FE4AA85281F}"/>
              </a:ext>
            </a:extLst>
          </p:cNvPr>
          <p:cNvSpPr txBox="1"/>
          <p:nvPr/>
        </p:nvSpPr>
        <p:spPr>
          <a:xfrm>
            <a:off x="152400" y="5355771"/>
            <a:ext cx="8229600" cy="1446550"/>
          </a:xfrm>
          <a:prstGeom prst="rect">
            <a:avLst/>
          </a:prstGeom>
          <a:noFill/>
        </p:spPr>
        <p:txBody>
          <a:bodyPr wrap="square" lIns="91440" tIns="45720" rIns="91440" bIns="45720" rtlCol="0" anchor="t">
            <a:spAutoFit/>
          </a:bodyPr>
          <a:lstStyle/>
          <a:p>
            <a:r>
              <a:rPr lang="en-US" sz="6000" dirty="0">
                <a:latin typeface="Adobe Garamond Pro" panose="02020502060506020403" pitchFamily="18" charset="77"/>
              </a:rPr>
              <a:t>              </a:t>
            </a:r>
            <a:r>
              <a:rPr lang="en-US" sz="3200" dirty="0">
                <a:latin typeface="Adobe Garamond Pro" panose="02020502060506020403" pitchFamily="18" charset="77"/>
              </a:rPr>
              <a:t>Advisory Committee </a:t>
            </a:r>
          </a:p>
          <a:p>
            <a:r>
              <a:rPr lang="en-US" sz="2800" dirty="0">
                <a:latin typeface="Adobe Garamond Pro"/>
              </a:rPr>
              <a:t>			 </a:t>
            </a:r>
            <a:endParaRPr lang="en-US" sz="2800" dirty="0">
              <a:latin typeface="Adobe Garamond Pro" panose="02020502060506020403" pitchFamily="18" charset="77"/>
            </a:endParaRPr>
          </a:p>
        </p:txBody>
      </p:sp>
    </p:spTree>
    <p:extLst>
      <p:ext uri="{BB962C8B-B14F-4D97-AF65-F5344CB8AC3E}">
        <p14:creationId xmlns:p14="http://schemas.microsoft.com/office/powerpoint/2010/main" val="410519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80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69674"/>
            <a:ext cx="9144000" cy="5143500"/>
          </a:xfrm>
          <a:prstGeom prst="rect">
            <a:avLst/>
          </a:prstGeom>
        </p:spPr>
      </p:pic>
    </p:spTree>
    <p:extLst>
      <p:ext uri="{BB962C8B-B14F-4D97-AF65-F5344CB8AC3E}">
        <p14:creationId xmlns:p14="http://schemas.microsoft.com/office/powerpoint/2010/main" val="1709001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br>
              <a:rPr lang="en-US" b="1"/>
            </a:br>
            <a:br>
              <a:rPr lang="en-US" b="1"/>
            </a:br>
            <a:br>
              <a:rPr lang="en-US" b="1"/>
            </a:br>
            <a:r>
              <a:rPr lang="en-US" b="1">
                <a:solidFill>
                  <a:srgbClr val="E46C0A"/>
                </a:solidFill>
                <a:latin typeface="Helvetica"/>
                <a:cs typeface="Helvetica"/>
              </a:rPr>
              <a:t>QUESTIONS</a:t>
            </a:r>
            <a:r>
              <a:rPr lang="en-US" b="1" dirty="0">
                <a:solidFill>
                  <a:srgbClr val="E46C0A"/>
                </a:solidFill>
                <a:latin typeface="Helvetica"/>
                <a:cs typeface="Helvetica"/>
              </a:rPr>
              <a:t>?</a:t>
            </a:r>
            <a:endParaRPr lang="en-US" dirty="0">
              <a:solidFill>
                <a:srgbClr val="E46C0A"/>
              </a:solidFill>
              <a:latin typeface="Helvetica"/>
              <a:cs typeface="Helvetica"/>
            </a:endParaRPr>
          </a:p>
        </p:txBody>
      </p:sp>
      <p:sp>
        <p:nvSpPr>
          <p:cNvPr id="3" name="Content Placeholder 2"/>
          <p:cNvSpPr>
            <a:spLocks noGrp="1"/>
          </p:cNvSpPr>
          <p:nvPr>
            <p:ph idx="1"/>
          </p:nvPr>
        </p:nvSpPr>
        <p:spPr>
          <a:xfrm>
            <a:off x="0" y="1600200"/>
            <a:ext cx="9144000" cy="4525963"/>
          </a:xfrm>
        </p:spPr>
        <p:txBody>
          <a:bodyPr/>
          <a:lstStyle/>
          <a:p>
            <a:pPr marL="0" indent="0" algn="ctr">
              <a:buNone/>
            </a:pPr>
            <a:endParaRPr lang="en-US" dirty="0">
              <a:latin typeface="Helvetica"/>
              <a:cs typeface="Helvetica"/>
            </a:endParaRPr>
          </a:p>
          <a:p>
            <a:pPr marL="0" indent="0" algn="ctr">
              <a:buNone/>
            </a:pPr>
            <a:endParaRPr lang="en-US" dirty="0">
              <a:latin typeface="Helvetica"/>
              <a:cs typeface="Helvetica"/>
            </a:endParaRPr>
          </a:p>
          <a:p>
            <a:pPr marL="0" indent="0" algn="ctr">
              <a:buNone/>
            </a:pPr>
            <a:endParaRPr lang="en-US" dirty="0">
              <a:latin typeface="Helvetica"/>
              <a:cs typeface="Helvetica"/>
            </a:endParaRPr>
          </a:p>
        </p:txBody>
      </p:sp>
      <p:pic>
        <p:nvPicPr>
          <p:cNvPr id="4" name="Picture 3" descr="logo_njrotc_lowre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19402" y="2067049"/>
            <a:ext cx="2695013" cy="2695013"/>
          </a:xfrm>
          <a:prstGeom prst="rect">
            <a:avLst/>
          </a:prstGeom>
        </p:spPr>
      </p:pic>
    </p:spTree>
    <p:extLst>
      <p:ext uri="{BB962C8B-B14F-4D97-AF65-F5344CB8AC3E}">
        <p14:creationId xmlns:p14="http://schemas.microsoft.com/office/powerpoint/2010/main" val="165313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846C-F9C4-7E44-82F9-30934053F4F6}"/>
              </a:ext>
            </a:extLst>
          </p:cNvPr>
          <p:cNvSpPr>
            <a:spLocks noGrp="1"/>
          </p:cNvSpPr>
          <p:nvPr>
            <p:ph type="title"/>
          </p:nvPr>
        </p:nvSpPr>
        <p:spPr>
          <a:xfrm>
            <a:off x="457200" y="0"/>
            <a:ext cx="8229600" cy="838201"/>
          </a:xfrm>
        </p:spPr>
        <p:txBody>
          <a:bodyPr>
            <a:noAutofit/>
          </a:bodyPr>
          <a:lstStyle/>
          <a:p>
            <a:br>
              <a:rPr lang="en-US" sz="3600" dirty="0">
                <a:latin typeface="Adobe Caslon Pro" panose="0205050205050A020403" pitchFamily="18" charset="77"/>
              </a:rPr>
            </a:br>
            <a:br>
              <a:rPr lang="en-US" sz="3600" dirty="0">
                <a:latin typeface="Adobe Caslon Pro" panose="0205050205050A020403" pitchFamily="18" charset="77"/>
              </a:rPr>
            </a:br>
            <a:br>
              <a:rPr lang="en-US" sz="3600" dirty="0">
                <a:latin typeface="Adobe Caslon Pro" panose="0205050205050A020403" pitchFamily="18" charset="77"/>
              </a:rPr>
            </a:br>
            <a:br>
              <a:rPr lang="en-US" sz="3600" dirty="0">
                <a:latin typeface="Adobe Caslon Pro" panose="0205050205050A020403" pitchFamily="18" charset="77"/>
              </a:rPr>
            </a:br>
            <a:br>
              <a:rPr lang="en-US" sz="3600" dirty="0">
                <a:latin typeface="Adobe Caslon Pro" panose="0205050205050A020403" pitchFamily="18" charset="77"/>
              </a:rPr>
            </a:br>
            <a:br>
              <a:rPr lang="en-US" sz="3600" dirty="0">
                <a:latin typeface="Adobe Caslon Pro" panose="0205050205050A020403" pitchFamily="18" charset="77"/>
              </a:rPr>
            </a:br>
            <a:br>
              <a:rPr lang="en-US" sz="3600" dirty="0">
                <a:latin typeface="Adobe Caslon Pro" panose="0205050205050A020403" pitchFamily="18" charset="77"/>
              </a:rPr>
            </a:br>
            <a:br>
              <a:rPr lang="en-US" sz="3600" dirty="0">
                <a:latin typeface="Adobe Caslon Pro" panose="0205050205050A020403" pitchFamily="18" charset="77"/>
              </a:rPr>
            </a:br>
            <a:br>
              <a:rPr lang="en-US" sz="3600" dirty="0">
                <a:latin typeface="Adobe Caslon Pro" panose="0205050205050A020403" pitchFamily="18" charset="77"/>
              </a:rPr>
            </a:br>
            <a:br>
              <a:rPr lang="en-US" sz="3600" dirty="0">
                <a:latin typeface="Adobe Caslon Pro" panose="0205050205050A020403" pitchFamily="18" charset="77"/>
              </a:rPr>
            </a:br>
            <a:r>
              <a:rPr lang="en-US" sz="3600" dirty="0">
                <a:solidFill>
                  <a:schemeClr val="accent6">
                    <a:lumMod val="75000"/>
                  </a:schemeClr>
                </a:solidFill>
                <a:latin typeface="Adobe Caslon Pro"/>
              </a:rPr>
              <a:t>INTRODUCTIONS</a:t>
            </a:r>
          </a:p>
        </p:txBody>
      </p:sp>
      <p:sp>
        <p:nvSpPr>
          <p:cNvPr id="3" name="Content Placeholder 2">
            <a:extLst>
              <a:ext uri="{FF2B5EF4-FFF2-40B4-BE49-F238E27FC236}">
                <a16:creationId xmlns:a16="http://schemas.microsoft.com/office/drawing/2014/main" id="{B5AEE91D-0B99-4B41-9BBA-2EDA633F04AB}"/>
              </a:ext>
            </a:extLst>
          </p:cNvPr>
          <p:cNvSpPr>
            <a:spLocks noGrp="1"/>
          </p:cNvSpPr>
          <p:nvPr>
            <p:ph idx="1"/>
          </p:nvPr>
        </p:nvSpPr>
        <p:spPr>
          <a:xfrm>
            <a:off x="126124" y="1341120"/>
            <a:ext cx="8821932" cy="5242242"/>
          </a:xfrm>
        </p:spPr>
        <p:txBody>
          <a:bodyPr>
            <a:noAutofit/>
          </a:bodyPr>
          <a:lstStyle/>
          <a:p>
            <a:pPr marL="0" indent="0">
              <a:buNone/>
            </a:pPr>
            <a:endParaRPr lang="en-US" sz="1400" dirty="0">
              <a:latin typeface="Adobe Caslon Pro" panose="0205050205050A020403" pitchFamily="18" charset="77"/>
            </a:endParaRPr>
          </a:p>
          <a:p>
            <a:endParaRPr lang="en-US" sz="1400" dirty="0">
              <a:latin typeface="Adobe Caslon Pro" panose="0205050205050A020403" pitchFamily="18" charset="77"/>
            </a:endParaRPr>
          </a:p>
          <a:p>
            <a:pPr marL="0" indent="0">
              <a:buNone/>
            </a:pPr>
            <a:endParaRPr lang="en-US" sz="20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endParaRPr lang="en-US" sz="2800" dirty="0">
              <a:latin typeface="Adobe Caslon Pro" panose="0205050205050A020403" pitchFamily="18" charset="77"/>
            </a:endParaRPr>
          </a:p>
          <a:p>
            <a:pPr marL="0" indent="0">
              <a:buNone/>
            </a:pPr>
            <a:endParaRPr lang="en-US" sz="1400" dirty="0">
              <a:latin typeface="Adobe Caslon Pro" panose="0205050205050A020403" pitchFamily="18" charset="77"/>
            </a:endParaRPr>
          </a:p>
          <a:p>
            <a:endParaRPr lang="en-US" sz="1400" dirty="0">
              <a:latin typeface="Adobe Caslon Pro" panose="0205050205050A020403" pitchFamily="18" charset="77"/>
            </a:endParaRPr>
          </a:p>
          <a:p>
            <a:endParaRPr lang="en-US" sz="1400" dirty="0"/>
          </a:p>
        </p:txBody>
      </p:sp>
    </p:spTree>
    <p:extLst>
      <p:ext uri="{BB962C8B-B14F-4D97-AF65-F5344CB8AC3E}">
        <p14:creationId xmlns:p14="http://schemas.microsoft.com/office/powerpoint/2010/main" val="1284975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846C-F9C4-7E44-82F9-30934053F4F6}"/>
              </a:ext>
            </a:extLst>
          </p:cNvPr>
          <p:cNvSpPr>
            <a:spLocks noGrp="1"/>
          </p:cNvSpPr>
          <p:nvPr>
            <p:ph type="title"/>
          </p:nvPr>
        </p:nvSpPr>
        <p:spPr>
          <a:xfrm>
            <a:off x="457200" y="0"/>
            <a:ext cx="8229600" cy="838201"/>
          </a:xfrm>
        </p:spPr>
        <p:txBody>
          <a:bodyPr>
            <a:noAutofit/>
          </a:bodyPr>
          <a:lstStyle/>
          <a:p>
            <a:r>
              <a:rPr lang="en-US" sz="3600" dirty="0">
                <a:solidFill>
                  <a:schemeClr val="accent6">
                    <a:lumMod val="75000"/>
                  </a:schemeClr>
                </a:solidFill>
                <a:latin typeface="Adobe Caslon Pro" panose="0205050205050A020403" pitchFamily="18" charset="77"/>
              </a:rPr>
              <a:t>Roster and Unit Changes</a:t>
            </a:r>
          </a:p>
        </p:txBody>
      </p:sp>
      <p:sp>
        <p:nvSpPr>
          <p:cNvPr id="3" name="Content Placeholder 2">
            <a:extLst>
              <a:ext uri="{FF2B5EF4-FFF2-40B4-BE49-F238E27FC236}">
                <a16:creationId xmlns:a16="http://schemas.microsoft.com/office/drawing/2014/main" id="{B5AEE91D-0B99-4B41-9BBA-2EDA633F04AB}"/>
              </a:ext>
            </a:extLst>
          </p:cNvPr>
          <p:cNvSpPr>
            <a:spLocks noGrp="1"/>
          </p:cNvSpPr>
          <p:nvPr>
            <p:ph idx="1"/>
          </p:nvPr>
        </p:nvSpPr>
        <p:spPr>
          <a:xfrm>
            <a:off x="126124" y="365760"/>
            <a:ext cx="8821932" cy="6217602"/>
          </a:xfrm>
        </p:spPr>
        <p:txBody>
          <a:bodyPr vert="horz" lIns="91440" tIns="45720" rIns="91440" bIns="45720" rtlCol="0" anchor="t">
            <a:noAutofit/>
          </a:bodyPr>
          <a:lstStyle/>
          <a:p>
            <a:endParaRPr lang="en-US" sz="1400" dirty="0">
              <a:latin typeface="Adobe Caslon Pro" panose="0205050205050A020403" pitchFamily="18" charset="77"/>
            </a:endParaRPr>
          </a:p>
          <a:p>
            <a:endParaRPr lang="en-US" sz="2000" dirty="0">
              <a:latin typeface="Adobe Caslon Pro"/>
            </a:endParaRPr>
          </a:p>
          <a:p>
            <a:r>
              <a:rPr lang="en-US" sz="2000" dirty="0">
                <a:latin typeface="Adobe Caslon Pro"/>
              </a:rPr>
              <a:t>The cadet roster will increase from 87 cadets to 110  </a:t>
            </a:r>
            <a:endParaRPr lang="en-US" sz="2000" dirty="0">
              <a:latin typeface="Adobe Caslon Pro" panose="0205050205050A020403" pitchFamily="18" charset="77"/>
            </a:endParaRPr>
          </a:p>
          <a:p>
            <a:r>
              <a:rPr lang="en-US" sz="2000" dirty="0">
                <a:latin typeface="Adobe Caslon Pro"/>
              </a:rPr>
              <a:t>Cadets take PE, health and wellness, and first aid in Naval Science</a:t>
            </a:r>
          </a:p>
          <a:p>
            <a:pPr marL="0" indent="0">
              <a:buNone/>
            </a:pPr>
            <a:endParaRPr lang="en-US" sz="2000" dirty="0">
              <a:latin typeface="Adobe Caslon Pro" panose="0205050205050A020403" pitchFamily="18" charset="77"/>
            </a:endParaRPr>
          </a:p>
          <a:p>
            <a:pPr marL="0" indent="0">
              <a:buNone/>
            </a:pPr>
            <a:r>
              <a:rPr lang="en-US" sz="2000" dirty="0">
                <a:solidFill>
                  <a:srgbClr val="FFC000"/>
                </a:solidFill>
                <a:latin typeface="Adobe Caslon Pro" panose="0205050205050A020403" pitchFamily="18" charset="77"/>
              </a:rPr>
              <a:t>Naval Science I  </a:t>
            </a:r>
          </a:p>
          <a:p>
            <a:pPr marL="0" indent="0">
              <a:buNone/>
            </a:pPr>
            <a:r>
              <a:rPr lang="en-US" sz="2000" dirty="0">
                <a:latin typeface="Adobe Caslon Pro" panose="0205050205050A020403" pitchFamily="18" charset="77"/>
              </a:rPr>
              <a:t>17 cadets in 9</a:t>
            </a:r>
            <a:r>
              <a:rPr lang="en-US" sz="2000" baseline="30000" dirty="0">
                <a:latin typeface="Adobe Caslon Pro" panose="0205050205050A020403" pitchFamily="18" charset="77"/>
              </a:rPr>
              <a:t>th</a:t>
            </a:r>
            <a:r>
              <a:rPr lang="en-US" sz="2000" dirty="0">
                <a:latin typeface="Adobe Caslon Pro" panose="0205050205050A020403" pitchFamily="18" charset="77"/>
              </a:rPr>
              <a:t> grade (10 males, seven females)</a:t>
            </a:r>
          </a:p>
          <a:p>
            <a:pPr marL="0" indent="0">
              <a:buNone/>
            </a:pPr>
            <a:r>
              <a:rPr lang="en-US" sz="2000" dirty="0">
                <a:solidFill>
                  <a:srgbClr val="FFC000"/>
                </a:solidFill>
                <a:latin typeface="Adobe Caslon Pro" panose="0205050205050A020403" pitchFamily="18" charset="77"/>
              </a:rPr>
              <a:t>Naval Science II</a:t>
            </a:r>
          </a:p>
          <a:p>
            <a:pPr marL="0" indent="0">
              <a:buNone/>
            </a:pPr>
            <a:r>
              <a:rPr lang="en-US" sz="2000" dirty="0">
                <a:latin typeface="Adobe Caslon Pro" panose="0205050205050A020403" pitchFamily="18" charset="77"/>
              </a:rPr>
              <a:t>31 cadets in 10</a:t>
            </a:r>
            <a:r>
              <a:rPr lang="en-US" sz="2000" baseline="30000" dirty="0">
                <a:latin typeface="Adobe Caslon Pro" panose="0205050205050A020403" pitchFamily="18" charset="77"/>
              </a:rPr>
              <a:t>th</a:t>
            </a:r>
            <a:r>
              <a:rPr lang="en-US" sz="2000" dirty="0">
                <a:latin typeface="Adobe Caslon Pro" panose="0205050205050A020403" pitchFamily="18" charset="77"/>
              </a:rPr>
              <a:t>  grade (12 males, 19 females)</a:t>
            </a:r>
          </a:p>
          <a:p>
            <a:pPr marL="0" indent="0">
              <a:buNone/>
            </a:pPr>
            <a:r>
              <a:rPr lang="en-US" sz="2000" dirty="0">
                <a:solidFill>
                  <a:srgbClr val="FFC000"/>
                </a:solidFill>
                <a:latin typeface="Adobe Caslon Pro" panose="0205050205050A020403" pitchFamily="18" charset="77"/>
              </a:rPr>
              <a:t>Naval Science III</a:t>
            </a:r>
          </a:p>
          <a:p>
            <a:pPr marL="0" indent="0">
              <a:buNone/>
            </a:pPr>
            <a:r>
              <a:rPr lang="en-US" sz="2000" dirty="0">
                <a:latin typeface="Adobe Caslon Pro" panose="0205050205050A020403" pitchFamily="18" charset="77"/>
              </a:rPr>
              <a:t>29 cadets in 11</a:t>
            </a:r>
            <a:r>
              <a:rPr lang="en-US" sz="2000" baseline="30000" dirty="0">
                <a:latin typeface="Adobe Caslon Pro" panose="0205050205050A020403" pitchFamily="18" charset="77"/>
              </a:rPr>
              <a:t>th</a:t>
            </a:r>
            <a:r>
              <a:rPr lang="en-US" sz="2000" dirty="0">
                <a:latin typeface="Adobe Caslon Pro" panose="0205050205050A020403" pitchFamily="18" charset="77"/>
              </a:rPr>
              <a:t> grade (15 males, 14 females)</a:t>
            </a:r>
          </a:p>
          <a:p>
            <a:pPr marL="0" indent="0">
              <a:buNone/>
            </a:pPr>
            <a:r>
              <a:rPr lang="en-US" sz="2000" dirty="0">
                <a:solidFill>
                  <a:srgbClr val="FFC000"/>
                </a:solidFill>
                <a:latin typeface="Adobe Caslon Pro" panose="0205050205050A020403" pitchFamily="18" charset="77"/>
              </a:rPr>
              <a:t>Naval Science IV</a:t>
            </a:r>
          </a:p>
          <a:p>
            <a:pPr marL="0" indent="0">
              <a:buNone/>
            </a:pPr>
            <a:r>
              <a:rPr lang="en-US" sz="2000" dirty="0">
                <a:latin typeface="Adobe Caslon Pro" panose="0205050205050A020403" pitchFamily="18" charset="77"/>
              </a:rPr>
              <a:t>13 cadets in 12</a:t>
            </a:r>
            <a:r>
              <a:rPr lang="en-US" sz="2000" baseline="30000" dirty="0">
                <a:latin typeface="Adobe Caslon Pro" panose="0205050205050A020403" pitchFamily="18" charset="77"/>
              </a:rPr>
              <a:t>th</a:t>
            </a:r>
            <a:r>
              <a:rPr lang="en-US" sz="2000" dirty="0">
                <a:latin typeface="Adobe Caslon Pro" panose="0205050205050A020403" pitchFamily="18" charset="77"/>
              </a:rPr>
              <a:t> </a:t>
            </a:r>
            <a:r>
              <a:rPr lang="en-US" sz="2000" baseline="30000" dirty="0">
                <a:latin typeface="Adobe Caslon Pro" panose="0205050205050A020403" pitchFamily="18" charset="77"/>
              </a:rPr>
              <a:t> </a:t>
            </a:r>
            <a:r>
              <a:rPr lang="en-US" sz="2000" dirty="0">
                <a:latin typeface="Adobe Caslon Pro" panose="0205050205050A020403" pitchFamily="18" charset="77"/>
              </a:rPr>
              <a:t>grade (7 males, six females)</a:t>
            </a:r>
          </a:p>
          <a:p>
            <a:pPr marL="0" indent="0">
              <a:buNone/>
            </a:pPr>
            <a:endParaRPr lang="en-US" sz="20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pPr marL="0" indent="0">
              <a:buNone/>
            </a:pPr>
            <a:endParaRPr lang="en-US" sz="2800" dirty="0">
              <a:latin typeface="Adobe Caslon Pro" panose="0205050205050A020403" pitchFamily="18" charset="77"/>
            </a:endParaRPr>
          </a:p>
          <a:p>
            <a:endParaRPr lang="en-US" sz="2800" dirty="0">
              <a:latin typeface="Adobe Caslon Pro" panose="0205050205050A020403" pitchFamily="18" charset="77"/>
            </a:endParaRPr>
          </a:p>
          <a:p>
            <a:pPr marL="0" indent="0">
              <a:buNone/>
            </a:pPr>
            <a:endParaRPr lang="en-US" sz="1400" dirty="0">
              <a:latin typeface="Adobe Caslon Pro" panose="0205050205050A020403" pitchFamily="18" charset="77"/>
            </a:endParaRPr>
          </a:p>
          <a:p>
            <a:endParaRPr lang="en-US" sz="1400" dirty="0">
              <a:latin typeface="Adobe Caslon Pro" panose="0205050205050A020403" pitchFamily="18" charset="77"/>
            </a:endParaRPr>
          </a:p>
          <a:p>
            <a:endParaRPr lang="en-US" sz="1400" dirty="0"/>
          </a:p>
        </p:txBody>
      </p:sp>
    </p:spTree>
    <p:extLst>
      <p:ext uri="{BB962C8B-B14F-4D97-AF65-F5344CB8AC3E}">
        <p14:creationId xmlns:p14="http://schemas.microsoft.com/office/powerpoint/2010/main" val="3911767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CA33-C89C-614C-AB75-7932EE1F9572}"/>
              </a:ext>
            </a:extLst>
          </p:cNvPr>
          <p:cNvSpPr>
            <a:spLocks noGrp="1"/>
          </p:cNvSpPr>
          <p:nvPr>
            <p:ph type="title"/>
          </p:nvPr>
        </p:nvSpPr>
        <p:spPr/>
        <p:txBody>
          <a:bodyPr>
            <a:noAutofit/>
          </a:bodyPr>
          <a:lstStyle/>
          <a:p>
            <a:r>
              <a:rPr lang="en-US" sz="2800" dirty="0">
                <a:solidFill>
                  <a:schemeClr val="accent6">
                    <a:lumMod val="75000"/>
                  </a:schemeClr>
                </a:solidFill>
              </a:rPr>
              <a:t>Enrollment Eligibility Requirements</a:t>
            </a:r>
            <a:br>
              <a:rPr lang="en-US" sz="2800" dirty="0"/>
            </a:br>
            <a:endParaRPr lang="en-US" sz="2800" dirty="0"/>
          </a:p>
        </p:txBody>
      </p:sp>
      <p:sp>
        <p:nvSpPr>
          <p:cNvPr id="3" name="Content Placeholder 2">
            <a:extLst>
              <a:ext uri="{FF2B5EF4-FFF2-40B4-BE49-F238E27FC236}">
                <a16:creationId xmlns:a16="http://schemas.microsoft.com/office/drawing/2014/main" id="{731F68DC-6808-2845-91DC-9BDED713359D}"/>
              </a:ext>
            </a:extLst>
          </p:cNvPr>
          <p:cNvSpPr>
            <a:spLocks noGrp="1"/>
          </p:cNvSpPr>
          <p:nvPr>
            <p:ph idx="1"/>
          </p:nvPr>
        </p:nvSpPr>
        <p:spPr>
          <a:xfrm>
            <a:off x="249027" y="846744"/>
            <a:ext cx="8678629" cy="5802683"/>
          </a:xfrm>
        </p:spPr>
        <p:txBody>
          <a:bodyPr>
            <a:normAutofit fontScale="40000" lnSpcReduction="20000"/>
          </a:bodyPr>
          <a:lstStyle/>
          <a:p>
            <a:r>
              <a:rPr lang="en-US" sz="4900" dirty="0">
                <a:latin typeface="Adobe Caslon Pro" panose="0205050205050A020403" pitchFamily="18" charset="77"/>
              </a:rPr>
              <a:t>Be enrolled in and attend a regular course of instruction in grade 9 through 12.</a:t>
            </a:r>
          </a:p>
          <a:p>
            <a:endParaRPr lang="en-US" sz="4900" dirty="0">
              <a:latin typeface="Adobe Caslon Pro" panose="0205050205050A020403" pitchFamily="18" charset="77"/>
            </a:endParaRPr>
          </a:p>
          <a:p>
            <a:r>
              <a:rPr lang="en-US" sz="4900" dirty="0">
                <a:latin typeface="Adobe Caslon Pro" panose="0205050205050A020403" pitchFamily="18" charset="77"/>
              </a:rPr>
              <a:t>Be physically qualified to participate fully in the physical education program of the host school. Physicals are required and will be done with fall sports. </a:t>
            </a:r>
          </a:p>
          <a:p>
            <a:endParaRPr lang="en-US" sz="4900" dirty="0">
              <a:latin typeface="Adobe Caslon Pro" panose="0205050205050A020403" pitchFamily="18" charset="77"/>
            </a:endParaRPr>
          </a:p>
          <a:p>
            <a:r>
              <a:rPr lang="en-US" sz="4900" dirty="0">
                <a:latin typeface="Adobe Caslon Pro" panose="0205050205050A020403" pitchFamily="18" charset="77"/>
              </a:rPr>
              <a:t>Be selected by the NJROTC instructor with the approval of the school principal or his/her representative.</a:t>
            </a:r>
          </a:p>
          <a:p>
            <a:endParaRPr lang="en-US" sz="4900" dirty="0">
              <a:latin typeface="Adobe Caslon Pro" panose="0205050205050A020403" pitchFamily="18" charset="77"/>
            </a:endParaRPr>
          </a:p>
          <a:p>
            <a:r>
              <a:rPr lang="en-US" sz="4900" dirty="0">
                <a:latin typeface="Adobe Caslon Pro" panose="0205050205050A020403" pitchFamily="18" charset="77"/>
              </a:rPr>
              <a:t>Maintain acceptable academic achievement standards and an academic standing that warrants at least normal progression leading to graduation.</a:t>
            </a:r>
          </a:p>
          <a:p>
            <a:endParaRPr lang="en-US" sz="4900" dirty="0">
              <a:latin typeface="Adobe Caslon Pro" panose="0205050205050A020403" pitchFamily="18" charset="77"/>
            </a:endParaRPr>
          </a:p>
          <a:p>
            <a:r>
              <a:rPr lang="en-US" sz="4900" dirty="0">
                <a:latin typeface="Adobe Caslon Pro" panose="0205050205050A020403" pitchFamily="18" charset="77"/>
              </a:rPr>
              <a:t>Maintain acceptable standards of conduct.</a:t>
            </a:r>
          </a:p>
          <a:p>
            <a:endParaRPr lang="en-US" sz="4900" dirty="0">
              <a:latin typeface="Adobe Caslon Pro" panose="0205050205050A020403" pitchFamily="18" charset="77"/>
            </a:endParaRPr>
          </a:p>
          <a:p>
            <a:r>
              <a:rPr lang="en-US" sz="4900" dirty="0">
                <a:latin typeface="Adobe Caslon Pro" panose="0205050205050A020403" pitchFamily="18" charset="77"/>
              </a:rPr>
              <a:t>Comply with specified personal grooming standards. Common sense and good judgment apply to the attainment of these standards. Standards will not be relaxed so as to reflect discredit upon the naval service.</a:t>
            </a:r>
          </a:p>
          <a:p>
            <a:endParaRPr lang="en-US" sz="4900" dirty="0">
              <a:latin typeface="Adobe Caslon Pro" panose="0205050205050A020403" pitchFamily="18" charset="77"/>
            </a:endParaRPr>
          </a:p>
          <a:p>
            <a:endParaRPr lang="en-US" dirty="0"/>
          </a:p>
        </p:txBody>
      </p:sp>
    </p:spTree>
    <p:extLst>
      <p:ext uri="{BB962C8B-B14F-4D97-AF65-F5344CB8AC3E}">
        <p14:creationId xmlns:p14="http://schemas.microsoft.com/office/powerpoint/2010/main" val="1625709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four year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477000" cy="45881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 Placeholder 4"/>
          <p:cNvSpPr>
            <a:spLocks noGrp="1"/>
          </p:cNvSpPr>
          <p:nvPr>
            <p:ph type="body" sz="quarter" idx="12"/>
          </p:nvPr>
        </p:nvSpPr>
        <p:spPr>
          <a:xfrm>
            <a:off x="1371600" y="457200"/>
            <a:ext cx="7315200" cy="609600"/>
          </a:xfrm>
        </p:spPr>
        <p:txBody>
          <a:bodyPr anchor="ctr">
            <a:normAutofit/>
          </a:bodyPr>
          <a:lstStyle/>
          <a:p>
            <a:r>
              <a:rPr lang="en-US" sz="4000" dirty="0"/>
              <a:t>The Naval Science Curriculum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4309" y="223555"/>
            <a:ext cx="1062281" cy="1018362"/>
          </a:xfrm>
          <a:prstGeom prst="rect">
            <a:avLst/>
          </a:prstGeom>
        </p:spPr>
      </p:pic>
    </p:spTree>
    <p:extLst>
      <p:ext uri="{BB962C8B-B14F-4D97-AF65-F5344CB8AC3E}">
        <p14:creationId xmlns:p14="http://schemas.microsoft.com/office/powerpoint/2010/main" val="1940237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62DD-ACD6-E94C-9895-7CC8EC34E7BB}"/>
              </a:ext>
            </a:extLst>
          </p:cNvPr>
          <p:cNvSpPr>
            <a:spLocks noGrp="1"/>
          </p:cNvSpPr>
          <p:nvPr>
            <p:ph type="title"/>
          </p:nvPr>
        </p:nvSpPr>
        <p:spPr/>
        <p:txBody>
          <a:bodyPr/>
          <a:lstStyle/>
          <a:p>
            <a:r>
              <a:rPr lang="en-US" b="1" dirty="0">
                <a:solidFill>
                  <a:schemeClr val="accent6">
                    <a:lumMod val="75000"/>
                  </a:schemeClr>
                </a:solidFill>
                <a:latin typeface="Adobe Caslon Pro" panose="0205050205050A020403" pitchFamily="18" charset="77"/>
              </a:rPr>
              <a:t>Operating our Program </a:t>
            </a:r>
          </a:p>
        </p:txBody>
      </p:sp>
      <p:sp>
        <p:nvSpPr>
          <p:cNvPr id="3" name="Content Placeholder 2">
            <a:extLst>
              <a:ext uri="{FF2B5EF4-FFF2-40B4-BE49-F238E27FC236}">
                <a16:creationId xmlns:a16="http://schemas.microsoft.com/office/drawing/2014/main" id="{FDE4B209-4551-194E-B95D-C3CD27BD1115}"/>
              </a:ext>
            </a:extLst>
          </p:cNvPr>
          <p:cNvSpPr>
            <a:spLocks noGrp="1"/>
          </p:cNvSpPr>
          <p:nvPr>
            <p:ph idx="1"/>
          </p:nvPr>
        </p:nvSpPr>
        <p:spPr>
          <a:xfrm>
            <a:off x="130629" y="1600200"/>
            <a:ext cx="8741228" cy="4525963"/>
          </a:xfrm>
        </p:spPr>
        <p:txBody>
          <a:bodyPr>
            <a:normAutofit/>
          </a:bodyPr>
          <a:lstStyle/>
          <a:p>
            <a:r>
              <a:rPr lang="en-US" sz="2400" dirty="0">
                <a:latin typeface="Adobe Caslon Pro" panose="0205050205050A020403" pitchFamily="18" charset="77"/>
              </a:rPr>
              <a:t>Five classes daily for Naval Science I, II, III and IV cadets.</a:t>
            </a:r>
          </a:p>
          <a:p>
            <a:r>
              <a:rPr lang="en-US" sz="2400" dirty="0">
                <a:latin typeface="Adobe Caslon Pro" panose="0205050205050A020403" pitchFamily="18" charset="77"/>
              </a:rPr>
              <a:t>Cadets are required by the Navy to wear the NJROTC issued uniform once a week. We wear it on Wednesday. </a:t>
            </a:r>
          </a:p>
          <a:p>
            <a:r>
              <a:rPr lang="en-US" sz="2400" dirty="0">
                <a:latin typeface="Adobe Caslon Pro" panose="0205050205050A020403" pitchFamily="18" charset="77"/>
              </a:rPr>
              <a:t>Our </a:t>
            </a:r>
            <a:r>
              <a:rPr lang="en-US" sz="2400" dirty="0">
                <a:solidFill>
                  <a:schemeClr val="accent6">
                    <a:lumMod val="75000"/>
                  </a:schemeClr>
                </a:solidFill>
                <a:latin typeface="Adobe Caslon Pro" panose="0205050205050A020403" pitchFamily="18" charset="77"/>
              </a:rPr>
              <a:t>Annual Military Inspection (AMI) </a:t>
            </a:r>
            <a:r>
              <a:rPr lang="en-US" sz="2400" dirty="0">
                <a:latin typeface="Adobe Caslon Pro" panose="0205050205050A020403" pitchFamily="18" charset="77"/>
              </a:rPr>
              <a:t>is conducted by the Navy Area 4 Manager (Commander Jimmie Miller) in January. This inspection evaluates every area of the program and determines future NJROTC eligibility. </a:t>
            </a:r>
            <a:r>
              <a:rPr lang="en-US" sz="2400" u="sng" dirty="0">
                <a:solidFill>
                  <a:srgbClr val="FFFF00"/>
                </a:solidFill>
                <a:latin typeface="Adobe Caslon Pro" panose="0205050205050A020403" pitchFamily="18" charset="77"/>
              </a:rPr>
              <a:t>Our inspection this year is Friday, January 27</a:t>
            </a:r>
            <a:r>
              <a:rPr lang="en-US" sz="2400" u="sng" baseline="30000" dirty="0">
                <a:solidFill>
                  <a:srgbClr val="FFFF00"/>
                </a:solidFill>
                <a:latin typeface="Adobe Caslon Pro" panose="0205050205050A020403" pitchFamily="18" charset="77"/>
              </a:rPr>
              <a:t>th</a:t>
            </a:r>
            <a:r>
              <a:rPr lang="en-US" sz="2400" u="sng" dirty="0">
                <a:solidFill>
                  <a:srgbClr val="FFFF00"/>
                </a:solidFill>
                <a:latin typeface="Adobe Caslon Pro" panose="0205050205050A020403" pitchFamily="18" charset="77"/>
              </a:rPr>
              <a:t>. Please attend if possible. </a:t>
            </a:r>
          </a:p>
          <a:p>
            <a:r>
              <a:rPr lang="en-US" sz="2400" dirty="0">
                <a:latin typeface="Adobe Caslon Pro" panose="0205050205050A020403" pitchFamily="18" charset="77"/>
              </a:rPr>
              <a:t>PLAN of the WEEK is  posted for cadets weekly.</a:t>
            </a:r>
            <a:endParaRPr lang="en-US" sz="2400" i="1" u="sng" dirty="0">
              <a:latin typeface="Adobe Caslon Pro" panose="0205050205050A020403" pitchFamily="18" charset="77"/>
            </a:endParaRPr>
          </a:p>
        </p:txBody>
      </p:sp>
    </p:spTree>
    <p:extLst>
      <p:ext uri="{BB962C8B-B14F-4D97-AF65-F5344CB8AC3E}">
        <p14:creationId xmlns:p14="http://schemas.microsoft.com/office/powerpoint/2010/main" val="612730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40"/>
            <a:ext cx="8097520" cy="1209040"/>
          </a:xfrm>
        </p:spPr>
        <p:txBody>
          <a:bodyPr/>
          <a:lstStyle/>
          <a:p>
            <a:r>
              <a:rPr lang="en-US" dirty="0">
                <a:solidFill>
                  <a:schemeClr val="accent6"/>
                </a:solidFill>
              </a:rPr>
              <a:t>EVENTS</a:t>
            </a:r>
          </a:p>
        </p:txBody>
      </p:sp>
      <p:sp>
        <p:nvSpPr>
          <p:cNvPr id="3" name="Content Placeholder 2"/>
          <p:cNvSpPr>
            <a:spLocks noGrp="1"/>
          </p:cNvSpPr>
          <p:nvPr>
            <p:ph idx="1"/>
          </p:nvPr>
        </p:nvSpPr>
        <p:spPr>
          <a:xfrm>
            <a:off x="457200" y="396240"/>
            <a:ext cx="8229600" cy="6153570"/>
          </a:xfrm>
        </p:spPr>
        <p:txBody>
          <a:bodyPr>
            <a:normAutofit/>
          </a:bodyPr>
          <a:lstStyle/>
          <a:p>
            <a:pPr marL="0" lvl="0" indent="0">
              <a:buNone/>
            </a:pPr>
            <a:endParaRPr lang="en-US" sz="2400" dirty="0">
              <a:solidFill>
                <a:srgbClr val="FFC000"/>
              </a:solidFill>
              <a:latin typeface="Times"/>
              <a:cs typeface="Times"/>
            </a:endParaRPr>
          </a:p>
          <a:p>
            <a:pPr lvl="0"/>
            <a:r>
              <a:rPr lang="en-US" sz="2400" dirty="0">
                <a:solidFill>
                  <a:srgbClr val="FFC000"/>
                </a:solidFill>
                <a:latin typeface="Times"/>
                <a:cs typeface="Times"/>
              </a:rPr>
              <a:t>Summer Leadership Program </a:t>
            </a:r>
          </a:p>
          <a:p>
            <a:pPr lvl="0"/>
            <a:endParaRPr lang="en-US" sz="2400" dirty="0">
              <a:latin typeface="Times"/>
              <a:cs typeface="Times"/>
            </a:endParaRPr>
          </a:p>
          <a:p>
            <a:pPr lvl="0"/>
            <a:r>
              <a:rPr lang="en-US" sz="2400" dirty="0">
                <a:solidFill>
                  <a:srgbClr val="FFC000"/>
                </a:solidFill>
                <a:latin typeface="Times"/>
                <a:cs typeface="Times"/>
              </a:rPr>
              <a:t>Superintendent’s Forum </a:t>
            </a:r>
            <a:r>
              <a:rPr lang="en-US" sz="2400" dirty="0">
                <a:latin typeface="Times"/>
                <a:cs typeface="Times"/>
              </a:rPr>
              <a:t>– Cadets from the NJROTC summer leadership program demonstrated military drill and Color Guard to begin the school year for all district staff and teachers.  </a:t>
            </a:r>
          </a:p>
          <a:p>
            <a:pPr lvl="0"/>
            <a:endParaRPr lang="en-US" sz="2400" dirty="0">
              <a:latin typeface="Times"/>
              <a:cs typeface="Times"/>
            </a:endParaRPr>
          </a:p>
          <a:p>
            <a:pPr lvl="0"/>
            <a:r>
              <a:rPr lang="en-US" sz="2400" dirty="0">
                <a:solidFill>
                  <a:srgbClr val="FFC000"/>
                </a:solidFill>
                <a:latin typeface="Times"/>
                <a:cs typeface="Times"/>
              </a:rPr>
              <a:t>Navy Ball at Bella Italia Restaurant</a:t>
            </a:r>
            <a:r>
              <a:rPr lang="en-US" sz="2400" dirty="0">
                <a:latin typeface="Times"/>
                <a:cs typeface="Times"/>
              </a:rPr>
              <a:t>. A formal ceremony that includes etiquette and tradition. (Nov 9</a:t>
            </a:r>
            <a:r>
              <a:rPr lang="en-US" sz="2400" baseline="30000" dirty="0">
                <a:latin typeface="Times"/>
                <a:cs typeface="Times"/>
              </a:rPr>
              <a:t>th</a:t>
            </a:r>
            <a:r>
              <a:rPr lang="en-US" sz="2400" dirty="0">
                <a:latin typeface="Times"/>
                <a:cs typeface="Times"/>
              </a:rPr>
              <a:t>)</a:t>
            </a:r>
          </a:p>
          <a:p>
            <a:pPr lvl="0"/>
            <a:endParaRPr lang="en-US" sz="2400" dirty="0">
              <a:latin typeface="Times"/>
              <a:cs typeface="Times"/>
            </a:endParaRPr>
          </a:p>
          <a:p>
            <a:pPr lvl="0"/>
            <a:r>
              <a:rPr lang="en-US" sz="2400" dirty="0">
                <a:solidFill>
                  <a:srgbClr val="FFC000"/>
                </a:solidFill>
                <a:latin typeface="Times"/>
                <a:cs typeface="Times"/>
              </a:rPr>
              <a:t>Orange Veteran’s Day Parade  </a:t>
            </a:r>
            <a:r>
              <a:rPr lang="en-US" sz="2400" dirty="0">
                <a:latin typeface="Times"/>
                <a:cs typeface="Times"/>
              </a:rPr>
              <a:t>(Nov 13</a:t>
            </a:r>
            <a:r>
              <a:rPr lang="en-US" sz="2400" baseline="30000" dirty="0">
                <a:latin typeface="Times"/>
                <a:cs typeface="Times"/>
              </a:rPr>
              <a:t>th</a:t>
            </a:r>
            <a:r>
              <a:rPr lang="en-US" sz="2400" dirty="0">
                <a:latin typeface="Times"/>
                <a:cs typeface="Times"/>
              </a:rPr>
              <a:t>)</a:t>
            </a:r>
          </a:p>
          <a:p>
            <a:pPr lvl="0"/>
            <a:endParaRPr lang="en-US" sz="2400" dirty="0">
              <a:latin typeface="Times"/>
              <a:cs typeface="Times"/>
            </a:endParaRPr>
          </a:p>
          <a:p>
            <a:pPr lvl="0"/>
            <a:r>
              <a:rPr lang="en-US" sz="2400" dirty="0">
                <a:solidFill>
                  <a:srgbClr val="FFC000"/>
                </a:solidFill>
                <a:latin typeface="Times"/>
                <a:cs typeface="Times"/>
              </a:rPr>
              <a:t>Annual Military Inspection (AMI) </a:t>
            </a:r>
            <a:r>
              <a:rPr lang="en-US" sz="2400" dirty="0">
                <a:latin typeface="Times"/>
                <a:cs typeface="Times"/>
              </a:rPr>
              <a:t>January 27</a:t>
            </a:r>
            <a:r>
              <a:rPr lang="en-US" sz="2400" baseline="30000" dirty="0">
                <a:latin typeface="Times"/>
                <a:cs typeface="Times"/>
              </a:rPr>
              <a:t>th</a:t>
            </a:r>
            <a:r>
              <a:rPr lang="en-US" sz="2400" dirty="0">
                <a:latin typeface="Times"/>
                <a:cs typeface="Times"/>
              </a:rPr>
              <a:t>, 2022. </a:t>
            </a:r>
          </a:p>
          <a:p>
            <a:pPr marL="0" lvl="0" indent="0">
              <a:buNone/>
            </a:pPr>
            <a:endParaRPr lang="en-US" sz="2400" dirty="0">
              <a:latin typeface="Times"/>
              <a:cs typeface="Times"/>
            </a:endParaRPr>
          </a:p>
          <a:p>
            <a:pPr marL="0" lvl="0" indent="0">
              <a:buNone/>
            </a:pPr>
            <a:endParaRPr lang="en-US" sz="2800" dirty="0">
              <a:latin typeface="Times"/>
              <a:cs typeface="Times"/>
            </a:endParaRPr>
          </a:p>
          <a:p>
            <a:pPr marL="0" lvl="0" indent="0">
              <a:buNone/>
            </a:pPr>
            <a:endParaRPr lang="en-US" sz="2800" dirty="0">
              <a:latin typeface="Times"/>
              <a:cs typeface="Times"/>
            </a:endParaRPr>
          </a:p>
          <a:p>
            <a:pPr marL="0" lvl="0" indent="0">
              <a:buNone/>
            </a:pPr>
            <a:endParaRPr lang="en-US" sz="1400" dirty="0"/>
          </a:p>
          <a:p>
            <a:endParaRPr lang="en-US" sz="1400" dirty="0"/>
          </a:p>
        </p:txBody>
      </p:sp>
    </p:spTree>
    <p:extLst>
      <p:ext uri="{BB962C8B-B14F-4D97-AF65-F5344CB8AC3E}">
        <p14:creationId xmlns:p14="http://schemas.microsoft.com/office/powerpoint/2010/main" val="4120138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TEAMS &amp; COMPETITIONS</a:t>
            </a:r>
          </a:p>
        </p:txBody>
      </p:sp>
      <p:sp>
        <p:nvSpPr>
          <p:cNvPr id="3" name="Content Placeholder 2"/>
          <p:cNvSpPr>
            <a:spLocks noGrp="1"/>
          </p:cNvSpPr>
          <p:nvPr>
            <p:ph idx="1"/>
          </p:nvPr>
        </p:nvSpPr>
        <p:spPr>
          <a:xfrm>
            <a:off x="457200" y="1249680"/>
            <a:ext cx="8229600" cy="4876483"/>
          </a:xfrm>
        </p:spPr>
        <p:txBody>
          <a:bodyPr>
            <a:normAutofit/>
          </a:bodyPr>
          <a:lstStyle/>
          <a:p>
            <a:pPr marL="0" indent="0">
              <a:buNone/>
            </a:pPr>
            <a:endParaRPr lang="en-US" sz="1800" dirty="0">
              <a:solidFill>
                <a:srgbClr val="FFC000"/>
              </a:solidFill>
              <a:latin typeface="Times" pitchFamily="2" charset="0"/>
            </a:endParaRPr>
          </a:p>
          <a:p>
            <a:pPr marL="0" indent="0">
              <a:buNone/>
            </a:pPr>
            <a:endParaRPr lang="en-US" sz="1800" dirty="0">
              <a:solidFill>
                <a:srgbClr val="FFC000"/>
              </a:solidFill>
              <a:latin typeface="Times" pitchFamily="2" charset="0"/>
            </a:endParaRPr>
          </a:p>
          <a:p>
            <a:pPr marL="0" indent="0">
              <a:buNone/>
            </a:pPr>
            <a:r>
              <a:rPr lang="en-US" sz="1800" dirty="0">
                <a:solidFill>
                  <a:srgbClr val="FFC000"/>
                </a:solidFill>
                <a:latin typeface="Times" pitchFamily="2" charset="0"/>
              </a:rPr>
              <a:t>Drill Team. </a:t>
            </a:r>
            <a:r>
              <a:rPr lang="en-US" sz="1800" dirty="0">
                <a:latin typeface="Times" pitchFamily="2" charset="0"/>
              </a:rPr>
              <a:t>Meets after school Tuesday, Wednesday, and Thursday in the gym. Team leaders meet on Monday and review the practice for the week. </a:t>
            </a:r>
          </a:p>
          <a:p>
            <a:pPr marL="0" indent="0">
              <a:buNone/>
            </a:pPr>
            <a:endParaRPr lang="en-US" sz="1800" dirty="0">
              <a:latin typeface="Times" pitchFamily="2" charset="0"/>
            </a:endParaRPr>
          </a:p>
          <a:p>
            <a:pPr marL="0" indent="0">
              <a:buNone/>
            </a:pPr>
            <a:r>
              <a:rPr lang="en-US" sz="1800" dirty="0">
                <a:solidFill>
                  <a:srgbClr val="FFC000"/>
                </a:solidFill>
                <a:latin typeface="Times" pitchFamily="2" charset="0"/>
              </a:rPr>
              <a:t>Physical Fitness Team. </a:t>
            </a:r>
            <a:r>
              <a:rPr lang="en-US" sz="1800" dirty="0">
                <a:latin typeface="Times" pitchFamily="2" charset="0"/>
              </a:rPr>
              <a:t>The team will compete in physical fitness competitions against other schools with NJROTC programs. </a:t>
            </a:r>
          </a:p>
          <a:p>
            <a:pPr marL="0" indent="0">
              <a:buNone/>
            </a:pPr>
            <a:endParaRPr lang="en-US" sz="1800" dirty="0">
              <a:latin typeface="Times" pitchFamily="2" charset="0"/>
            </a:endParaRPr>
          </a:p>
          <a:p>
            <a:pPr marL="0" indent="0">
              <a:buNone/>
            </a:pPr>
            <a:r>
              <a:rPr lang="en-US" sz="1800" dirty="0">
                <a:solidFill>
                  <a:srgbClr val="FFC000"/>
                </a:solidFill>
                <a:latin typeface="Times" pitchFamily="2" charset="0"/>
              </a:rPr>
              <a:t>Academic Team. </a:t>
            </a:r>
            <a:r>
              <a:rPr lang="en-US" sz="1800" dirty="0">
                <a:latin typeface="Times" pitchFamily="2" charset="0"/>
              </a:rPr>
              <a:t>Will compete in academic competitions against other schools with NJROTC programs. </a:t>
            </a:r>
          </a:p>
          <a:p>
            <a:r>
              <a:rPr lang="en-US" sz="1800" dirty="0">
                <a:latin typeface="Times" pitchFamily="2" charset="0"/>
              </a:rPr>
              <a:t>Navy Night PT “Postal” competition  “Are you ready for some football?”</a:t>
            </a:r>
          </a:p>
          <a:p>
            <a:endParaRPr lang="en-US" sz="2400" dirty="0">
              <a:latin typeface="Times" pitchFamily="2" charset="0"/>
            </a:endParaRPr>
          </a:p>
          <a:p>
            <a:endParaRPr lang="en-US" dirty="0">
              <a:solidFill>
                <a:srgbClr val="FFFF00"/>
              </a:solidFill>
            </a:endParaRPr>
          </a:p>
        </p:txBody>
      </p:sp>
    </p:spTree>
    <p:extLst>
      <p:ext uri="{BB962C8B-B14F-4D97-AF65-F5344CB8AC3E}">
        <p14:creationId xmlns:p14="http://schemas.microsoft.com/office/powerpoint/2010/main" val="971139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Meeting Focus</a:t>
            </a:r>
          </a:p>
        </p:txBody>
      </p:sp>
      <p:sp>
        <p:nvSpPr>
          <p:cNvPr id="3" name="Content Placeholder 2"/>
          <p:cNvSpPr>
            <a:spLocks noGrp="1"/>
          </p:cNvSpPr>
          <p:nvPr>
            <p:ph idx="1"/>
          </p:nvPr>
        </p:nvSpPr>
        <p:spPr>
          <a:xfrm>
            <a:off x="457200" y="1249680"/>
            <a:ext cx="8229600" cy="4876483"/>
          </a:xfrm>
        </p:spPr>
        <p:txBody>
          <a:bodyPr>
            <a:normAutofit/>
          </a:bodyPr>
          <a:lstStyle/>
          <a:p>
            <a:pPr marL="0" indent="0">
              <a:buNone/>
            </a:pPr>
            <a:endParaRPr lang="en-US" sz="1800" dirty="0">
              <a:solidFill>
                <a:srgbClr val="FFC000"/>
              </a:solidFill>
              <a:latin typeface="Times" pitchFamily="2" charset="0"/>
            </a:endParaRPr>
          </a:p>
          <a:p>
            <a:pPr marL="0" indent="0">
              <a:buNone/>
            </a:pPr>
            <a:endParaRPr lang="en-US" sz="1800" dirty="0">
              <a:solidFill>
                <a:srgbClr val="FFC000"/>
              </a:solidFill>
              <a:latin typeface="Times" pitchFamily="2" charset="0"/>
            </a:endParaRPr>
          </a:p>
          <a:p>
            <a:r>
              <a:rPr lang="en-US" dirty="0"/>
              <a:t>Guest speaker recommendations and opportunities </a:t>
            </a:r>
          </a:p>
          <a:p>
            <a:r>
              <a:rPr lang="en-US" dirty="0"/>
              <a:t>Field trip recommendations, chaperones, and opportunities </a:t>
            </a:r>
          </a:p>
          <a:p>
            <a:r>
              <a:rPr lang="en-US" dirty="0"/>
              <a:t>Job shadowing </a:t>
            </a:r>
          </a:p>
          <a:p>
            <a:r>
              <a:rPr lang="en-US" dirty="0"/>
              <a:t>Supplies, equipment, fundraising suggestions</a:t>
            </a:r>
          </a:p>
          <a:p>
            <a:endParaRPr lang="en-US" dirty="0">
              <a:solidFill>
                <a:srgbClr val="FFFF00"/>
              </a:solidFill>
            </a:endParaRPr>
          </a:p>
        </p:txBody>
      </p:sp>
    </p:spTree>
    <p:extLst>
      <p:ext uri="{BB962C8B-B14F-4D97-AF65-F5344CB8AC3E}">
        <p14:creationId xmlns:p14="http://schemas.microsoft.com/office/powerpoint/2010/main" val="1297024661"/>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2168</TotalTime>
  <Words>589</Words>
  <Application>Microsoft Office PowerPoint</Application>
  <PresentationFormat>On-screen Show (4:3)</PresentationFormat>
  <Paragraphs>91</Paragraphs>
  <Slides>11</Slides>
  <Notes>0</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 Black </vt:lpstr>
      <vt:lpstr>   ORANGE HIGH SCHOOL NJROTC   </vt:lpstr>
      <vt:lpstr>          INTRODUCTIONS</vt:lpstr>
      <vt:lpstr>Roster and Unit Changes</vt:lpstr>
      <vt:lpstr>Enrollment Eligibility Requirements </vt:lpstr>
      <vt:lpstr>PowerPoint Presentation</vt:lpstr>
      <vt:lpstr>Operating our Program </vt:lpstr>
      <vt:lpstr>EVENTS</vt:lpstr>
      <vt:lpstr>TEAMS &amp; COMPETITIONS</vt:lpstr>
      <vt:lpstr>Meeting Focus</vt:lpstr>
      <vt:lpstr>PowerPoint Presentation</vt:lpstr>
      <vt:lpstr>   QUESTIONS?</vt:lpstr>
    </vt:vector>
  </TitlesOfParts>
  <Company>Orange High School NJROTC/NNDCC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OF THE DAY </dc:title>
  <dc:creator>Thomas Sperduto</dc:creator>
  <cp:lastModifiedBy>Thomas Sperduto</cp:lastModifiedBy>
  <cp:revision>110</cp:revision>
  <cp:lastPrinted>2017-12-04T16:04:41Z</cp:lastPrinted>
  <dcterms:created xsi:type="dcterms:W3CDTF">2017-11-14T13:00:58Z</dcterms:created>
  <dcterms:modified xsi:type="dcterms:W3CDTF">2024-02-09T18:08:37Z</dcterms:modified>
</cp:coreProperties>
</file>